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Fraunces Extra Bold"/>
      <p:regular r:id="rId18"/>
    </p:embeddedFont>
    <p:embeddedFont>
      <p:font typeface="Fraunces Extra Bold"/>
      <p:regular r:id="rId19"/>
    </p:embeddedFont>
    <p:embeddedFont>
      <p:font typeface="Nobile"/>
      <p:regular r:id="rId20"/>
    </p:embeddedFont>
    <p:embeddedFont>
      <p:font typeface="Nobile"/>
      <p:regular r:id="rId21"/>
    </p:embeddedFont>
    <p:embeddedFont>
      <p:font typeface="Nobile"/>
      <p:regular r:id="rId22"/>
    </p:embeddedFont>
    <p:embeddedFont>
      <p:font typeface="Nobile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slideLayout" Target="../slideLayouts/slideLayout12.xml"/><Relationship Id="rId9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0" y="2434590"/>
            <a:ext cx="3329940" cy="33604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65317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Welcome to Your IsaacsPOS V2.1 Training Program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311967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This comprehensive training will equip you with everything you need to master IsaacsPOS V2.1, the complete salon management system designed for South African businesses.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4463534"/>
            <a:ext cx="2367558" cy="3112889"/>
          </a:xfrm>
          <a:prstGeom prst="roundRect">
            <a:avLst>
              <a:gd name="adj" fmla="val 8623"/>
            </a:avLst>
          </a:prstGeom>
          <a:solidFill>
            <a:srgbClr val="E8F3E8"/>
          </a:solidFill>
          <a:ln/>
        </p:spPr>
      </p:sp>
      <p:sp>
        <p:nvSpPr>
          <p:cNvPr id="7" name="Text 3"/>
          <p:cNvSpPr/>
          <p:nvPr/>
        </p:nvSpPr>
        <p:spPr>
          <a:xfrm>
            <a:off x="6507004" y="4690348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Purpose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5180767"/>
            <a:ext cx="19139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Master every feature from admin controls to daily operations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874562" y="4463534"/>
            <a:ext cx="2367558" cy="3112889"/>
          </a:xfrm>
          <a:prstGeom prst="roundRect">
            <a:avLst>
              <a:gd name="adj" fmla="val 8623"/>
            </a:avLst>
          </a:prstGeom>
          <a:solidFill>
            <a:srgbClr val="E8F3E8"/>
          </a:solidFill>
          <a:ln/>
        </p:spPr>
      </p:sp>
      <p:sp>
        <p:nvSpPr>
          <p:cNvPr id="10" name="Text 6"/>
          <p:cNvSpPr/>
          <p:nvPr/>
        </p:nvSpPr>
        <p:spPr>
          <a:xfrm>
            <a:off x="9101376" y="469034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 Core Modules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9101376" y="5535097"/>
            <a:ext cx="19139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Step-by-step learning paths for Owner, Manager, and Staff roles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1468933" y="4463534"/>
            <a:ext cx="2367558" cy="3112889"/>
          </a:xfrm>
          <a:prstGeom prst="roundRect">
            <a:avLst>
              <a:gd name="adj" fmla="val 8623"/>
            </a:avLst>
          </a:prstGeom>
          <a:solidFill>
            <a:srgbClr val="E8F3E8"/>
          </a:solidFill>
          <a:ln/>
        </p:spPr>
      </p:sp>
      <p:sp>
        <p:nvSpPr>
          <p:cNvPr id="13" name="Text 9"/>
          <p:cNvSpPr/>
          <p:nvPr/>
        </p:nvSpPr>
        <p:spPr>
          <a:xfrm>
            <a:off x="11695748" y="4690348"/>
            <a:ext cx="19139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What to Expect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11695748" y="5535097"/>
            <a:ext cx="19139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Interactive scenarios, real-world examples, and knowledge checks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19638" y="1642705"/>
            <a:ext cx="5276017" cy="407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Next Steps &amp; Support Resources</a:t>
            </a:r>
            <a:endParaRPr lang="en-US" sz="2550" dirty="0"/>
          </a:p>
        </p:txBody>
      </p:sp>
      <p:sp>
        <p:nvSpPr>
          <p:cNvPr id="3" name="Text 1"/>
          <p:cNvSpPr/>
          <p:nvPr/>
        </p:nvSpPr>
        <p:spPr>
          <a:xfrm>
            <a:off x="2819638" y="2236946"/>
            <a:ext cx="2558891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Accessing Additional Materials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819638" y="2515314"/>
            <a:ext cx="2940129" cy="6557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training doesn't end here. Access video tutorials, downloadable quick-reference guides, and updated documentation through the IsaacsPOS support portal.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2819638" y="3245882"/>
            <a:ext cx="1628775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Follow-Up Training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819638" y="3524250"/>
            <a:ext cx="2940129" cy="1148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Advanced workshops: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Monthly sessions on new features and optimization</a:t>
            </a:r>
            <a:endParaRPr lang="en-US" sz="1000" dirty="0"/>
          </a:p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One-on-one coaching: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Schedule personalized support for complex scenarios</a:t>
            </a:r>
            <a:endParaRPr lang="en-US" sz="1000" dirty="0"/>
          </a:p>
          <a:p>
            <a:pPr algn="l" marL="342900" indent="-342900">
              <a:lnSpc>
                <a:spcPts val="1250"/>
              </a:lnSpc>
              <a:buSzPct val="100000"/>
              <a:buChar char="•"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Certification program: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Become an IsaacsPOS expert with our advanced certification track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2819638" y="4747928"/>
            <a:ext cx="2204323" cy="2035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Get Help When You Need It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819638" y="5026296"/>
            <a:ext cx="2940129" cy="327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Email Support: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support@isaacsandpartners.online</a:t>
            </a:r>
            <a:endParaRPr lang="en-US" sz="1000" dirty="0"/>
          </a:p>
        </p:txBody>
      </p:sp>
      <p:sp>
        <p:nvSpPr>
          <p:cNvPr id="9" name="Text 7"/>
          <p:cNvSpPr/>
          <p:nvPr/>
        </p:nvSpPr>
        <p:spPr>
          <a:xfrm>
            <a:off x="2819638" y="5421464"/>
            <a:ext cx="2940129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Phone: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Available 9 AM - 5 PM CAT weekdays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2819638" y="5652683"/>
            <a:ext cx="2940129" cy="163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WhatsApp Support: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+27718831097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5284" y="2558534"/>
            <a:ext cx="4763333" cy="2980015"/>
          </a:xfrm>
          <a:prstGeom prst="rect">
            <a:avLst/>
          </a:prstGeom>
        </p:spPr>
      </p:pic>
      <p:sp>
        <p:nvSpPr>
          <p:cNvPr id="12" name="Shape 9"/>
          <p:cNvSpPr/>
          <p:nvPr/>
        </p:nvSpPr>
        <p:spPr>
          <a:xfrm>
            <a:off x="2819638" y="5968080"/>
            <a:ext cx="8991005" cy="567571"/>
          </a:xfrm>
          <a:prstGeom prst="roundRect">
            <a:avLst>
              <a:gd name="adj" fmla="val 20663"/>
            </a:avLst>
          </a:prstGeom>
          <a:solidFill>
            <a:srgbClr val="CCE6D1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893" y="6131077"/>
            <a:ext cx="162878" cy="13025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3243024" y="6075355"/>
            <a:ext cx="8437364" cy="327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250"/>
              </a:lnSpc>
              <a:buNone/>
            </a:pPr>
            <a:r>
              <a:rPr lang="en-US" sz="10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 Value Your Feedback:</a:t>
            </a:r>
            <a:pPr algn="l" indent="0" marL="0">
              <a:lnSpc>
                <a:spcPts val="1250"/>
              </a:lnSpc>
              <a:buNone/>
            </a:pPr>
            <a:r>
              <a:rPr lang="en-US" sz="10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Share your training experience and suggestions for improvement. Your input helps us refine the program for future users.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3786" y="2180630"/>
            <a:ext cx="5106710" cy="38683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31495" y="1684258"/>
            <a:ext cx="8081010" cy="9491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Thank You &amp; Your Training Journey Ahead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31495" y="2785943"/>
            <a:ext cx="8081010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Congratulations on completing the IsaacsPOS V2.1 training program! You now have the knowledge and skills to maximize this powerful salon management system.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31495" y="3306008"/>
            <a:ext cx="2625804" cy="1970484"/>
          </a:xfrm>
          <a:prstGeom prst="roundRect">
            <a:avLst>
              <a:gd name="adj" fmla="val 6937"/>
            </a:avLst>
          </a:prstGeom>
          <a:solidFill>
            <a:srgbClr val="E8F3E8"/>
          </a:solidFill>
          <a:ln/>
        </p:spPr>
      </p:sp>
      <p:sp>
        <p:nvSpPr>
          <p:cNvPr id="6" name="Shape 3"/>
          <p:cNvSpPr/>
          <p:nvPr/>
        </p:nvSpPr>
        <p:spPr>
          <a:xfrm>
            <a:off x="683300" y="3457813"/>
            <a:ext cx="455533" cy="455533"/>
          </a:xfrm>
          <a:prstGeom prst="roundRect">
            <a:avLst>
              <a:gd name="adj" fmla="val 20071182"/>
            </a:avLst>
          </a:prstGeom>
          <a:solidFill>
            <a:srgbClr val="438951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553" y="3583067"/>
            <a:ext cx="205026" cy="2050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83300" y="4015026"/>
            <a:ext cx="2037755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Your Growth Matters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683300" y="4313158"/>
            <a:ext cx="2322195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Every skill you've learned contributes to your salon's success and your professional development</a:t>
            </a:r>
            <a:endParaRPr lang="en-US" sz="1150" dirty="0"/>
          </a:p>
        </p:txBody>
      </p:sp>
      <p:sp>
        <p:nvSpPr>
          <p:cNvPr id="10" name="Shape 6"/>
          <p:cNvSpPr/>
          <p:nvPr/>
        </p:nvSpPr>
        <p:spPr>
          <a:xfrm>
            <a:off x="3258979" y="3306008"/>
            <a:ext cx="2625923" cy="1970484"/>
          </a:xfrm>
          <a:prstGeom prst="roundRect">
            <a:avLst>
              <a:gd name="adj" fmla="val 6937"/>
            </a:avLst>
          </a:prstGeom>
          <a:solidFill>
            <a:srgbClr val="E8F3E8"/>
          </a:solidFill>
          <a:ln/>
        </p:spPr>
      </p:sp>
      <p:sp>
        <p:nvSpPr>
          <p:cNvPr id="11" name="Shape 7"/>
          <p:cNvSpPr/>
          <p:nvPr/>
        </p:nvSpPr>
        <p:spPr>
          <a:xfrm>
            <a:off x="3410783" y="3457813"/>
            <a:ext cx="455533" cy="455533"/>
          </a:xfrm>
          <a:prstGeom prst="roundRect">
            <a:avLst>
              <a:gd name="adj" fmla="val 20071182"/>
            </a:avLst>
          </a:prstGeom>
          <a:solidFill>
            <a:srgbClr val="438951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6037" y="3583067"/>
            <a:ext cx="205026" cy="20502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410783" y="4015026"/>
            <a:ext cx="189833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Take Action Now</a:t>
            </a:r>
            <a:endParaRPr lang="en-US" sz="1450" dirty="0"/>
          </a:p>
        </p:txBody>
      </p:sp>
      <p:sp>
        <p:nvSpPr>
          <p:cNvPr id="14" name="Text 9"/>
          <p:cNvSpPr/>
          <p:nvPr/>
        </p:nvSpPr>
        <p:spPr>
          <a:xfrm>
            <a:off x="3410783" y="4313158"/>
            <a:ext cx="2322314" cy="608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Commit to applying at least one new practice from each module this week</a:t>
            </a:r>
            <a:endParaRPr lang="en-US" sz="1150" dirty="0"/>
          </a:p>
        </p:txBody>
      </p:sp>
      <p:sp>
        <p:nvSpPr>
          <p:cNvPr id="15" name="Shape 10"/>
          <p:cNvSpPr/>
          <p:nvPr/>
        </p:nvSpPr>
        <p:spPr>
          <a:xfrm>
            <a:off x="5986582" y="3306008"/>
            <a:ext cx="2625804" cy="1970484"/>
          </a:xfrm>
          <a:prstGeom prst="roundRect">
            <a:avLst>
              <a:gd name="adj" fmla="val 6937"/>
            </a:avLst>
          </a:prstGeom>
          <a:solidFill>
            <a:srgbClr val="E8F3E8"/>
          </a:solidFill>
          <a:ln/>
        </p:spPr>
      </p:sp>
      <p:sp>
        <p:nvSpPr>
          <p:cNvPr id="16" name="Shape 11"/>
          <p:cNvSpPr/>
          <p:nvPr/>
        </p:nvSpPr>
        <p:spPr>
          <a:xfrm>
            <a:off x="6138386" y="3457813"/>
            <a:ext cx="455533" cy="455533"/>
          </a:xfrm>
          <a:prstGeom prst="roundRect">
            <a:avLst>
              <a:gd name="adj" fmla="val 20071182"/>
            </a:avLst>
          </a:prstGeom>
          <a:solidFill>
            <a:srgbClr val="438951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3640" y="3583067"/>
            <a:ext cx="205026" cy="205026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138386" y="4015026"/>
            <a:ext cx="189833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Stay Connected</a:t>
            </a:r>
            <a:endParaRPr lang="en-US" sz="1450" dirty="0"/>
          </a:p>
        </p:txBody>
      </p:sp>
      <p:sp>
        <p:nvSpPr>
          <p:cNvPr id="19" name="Text 13"/>
          <p:cNvSpPr/>
          <p:nvPr/>
        </p:nvSpPr>
        <p:spPr>
          <a:xfrm>
            <a:off x="6138386" y="4313158"/>
            <a:ext cx="2322195" cy="811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Join our user community, share feedback, and continue learning with fellow salon professionals</a:t>
            </a:r>
            <a:endParaRPr lang="en-US" sz="1150" dirty="0"/>
          </a:p>
        </p:txBody>
      </p:sp>
      <p:sp>
        <p:nvSpPr>
          <p:cNvPr id="20" name="Text 14"/>
          <p:cNvSpPr/>
          <p:nvPr/>
        </p:nvSpPr>
        <p:spPr>
          <a:xfrm>
            <a:off x="759262" y="5505093"/>
            <a:ext cx="7853243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"Success in mastering IsaacsPOS isn't about perfection—it's about progress. Start where you are, use what you know, and grow every day."</a:t>
            </a:r>
            <a:endParaRPr lang="en-US" sz="1150" dirty="0"/>
          </a:p>
        </p:txBody>
      </p:sp>
      <p:sp>
        <p:nvSpPr>
          <p:cNvPr id="21" name="Shape 15"/>
          <p:cNvSpPr/>
          <p:nvPr/>
        </p:nvSpPr>
        <p:spPr>
          <a:xfrm>
            <a:off x="531495" y="5390793"/>
            <a:ext cx="15240" cy="634365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22" name="Text 16"/>
          <p:cNvSpPr/>
          <p:nvPr/>
        </p:nvSpPr>
        <p:spPr>
          <a:xfrm>
            <a:off x="531495" y="6139458"/>
            <a:ext cx="8081010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1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commitment to excellence sets you apart.</a:t>
            </a:r>
            <a:pPr algn="l" indent="0" marL="0">
              <a:lnSpc>
                <a:spcPts val="1550"/>
              </a:lnSpc>
              <a:buNone/>
            </a:pPr>
            <a:r>
              <a:rPr lang="en-US" sz="11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Thank you for investing in your training. We're here to support your ongoing success.</a:t>
            </a:r>
            <a:endParaRPr lang="en-US" sz="11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07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Objectives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031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the end of this program, you will be able to confidently navigate and maximize IsaacsPOS V2.1.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212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878860" y="31637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530906" y="3199090"/>
            <a:ext cx="48717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Master Core System Functionality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530906" y="3689509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Gain hands-on proficiency with all key features, tailored to your specific role as Owner, Manager, or Staff.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56884" y="31212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9" name="Text 7"/>
          <p:cNvSpPr/>
          <p:nvPr/>
        </p:nvSpPr>
        <p:spPr>
          <a:xfrm>
            <a:off x="7541955" y="31637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8194000" y="3199090"/>
            <a:ext cx="38049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Optimize Daily Operations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8194000" y="3689509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to efficiently manage sales transactions, inventory control, appointment scheduling, and client management.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878860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1530906" y="5309711"/>
            <a:ext cx="44230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Leverage Business Intelligence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1530906" y="5800130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Understand how to access, interpret, and utilize comprehensive reports to drive informed business decisions and growth.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56884" y="523184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7541955" y="52743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6"/>
          <p:cNvSpPr/>
          <p:nvPr/>
        </p:nvSpPr>
        <p:spPr>
          <a:xfrm>
            <a:off x="8194000" y="5309711"/>
            <a:ext cx="54908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Ensure Seamless System Performance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8194000" y="5800130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Acquire best practices for routine maintenance, effective troubleshooting, and accessing comprehensive support resources when needed.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0436" y="1797606"/>
            <a:ext cx="6571417" cy="2463641"/>
          </a:xfrm>
          <a:prstGeom prst="roundRect">
            <a:avLst>
              <a:gd name="adj" fmla="val 13258"/>
            </a:avLst>
          </a:prstGeom>
          <a:solidFill>
            <a:srgbClr val="DFEEE2"/>
          </a:solidFill>
          <a:ln/>
        </p:spPr>
      </p:sp>
      <p:sp>
        <p:nvSpPr>
          <p:cNvPr id="3" name="Text 1"/>
          <p:cNvSpPr/>
          <p:nvPr/>
        </p:nvSpPr>
        <p:spPr>
          <a:xfrm>
            <a:off x="857250" y="2024420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Training Objectives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857250" y="2818209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By the end of this program, you'll be confident in using IsaacsPOS V2.1 to streamline salon operations, ensure compliance, and enhance client experiences.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2024420"/>
            <a:ext cx="29804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Your Path to Success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2605564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Progress Tracking: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Each module includes interactive quizzes and scenario-based challenges. Your completion will be tracked, and support is available throughout your journey.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163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93790" y="4871442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9" name="Text 7"/>
          <p:cNvSpPr/>
          <p:nvPr/>
        </p:nvSpPr>
        <p:spPr>
          <a:xfrm>
            <a:off x="793790" y="5045750"/>
            <a:ext cx="3167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Understand Your Role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93790" y="553616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Learn permissions and responsibilities specific to Owner, Manager, or Staff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16962" y="45163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16962" y="4871442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3" name="Text 11"/>
          <p:cNvSpPr/>
          <p:nvPr/>
        </p:nvSpPr>
        <p:spPr>
          <a:xfrm>
            <a:off x="5216962" y="5045750"/>
            <a:ext cx="350591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Master Daily Operations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216962" y="553616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Follow SOPs and handle common scenarios with confidence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640133" y="451639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Fraunces Light" pitchFamily="34" charset="0"/>
                <a:ea typeface="Fraunces Light" pitchFamily="34" charset="-122"/>
                <a:cs typeface="Fraunce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9640133" y="4871442"/>
            <a:ext cx="4196358" cy="30480"/>
          </a:xfrm>
          <a:prstGeom prst="rect">
            <a:avLst/>
          </a:prstGeom>
          <a:solidFill>
            <a:srgbClr val="438951"/>
          </a:solidFill>
          <a:ln/>
        </p:spPr>
      </p:sp>
      <p:sp>
        <p:nvSpPr>
          <p:cNvPr id="17" name="Text 15"/>
          <p:cNvSpPr/>
          <p:nvPr/>
        </p:nvSpPr>
        <p:spPr>
          <a:xfrm>
            <a:off x="9640133" y="5045750"/>
            <a:ext cx="29683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Apply Best Practices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40133" y="5536168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knowledge checks to reinforce learning immediately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37918" y="554236"/>
            <a:ext cx="1875234" cy="293013"/>
          </a:xfrm>
          <a:prstGeom prst="roundRect">
            <a:avLst>
              <a:gd name="adj" fmla="val 41861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0073" y="632579"/>
            <a:ext cx="136208" cy="136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4385" y="605314"/>
            <a:ext cx="1466612" cy="190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OWNER/ADMIN ONLY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437918" y="898327"/>
            <a:ext cx="8650962" cy="532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1: Owner/Admin System Manual</a:t>
            </a:r>
            <a:endParaRPr lang="en-US" sz="3350" dirty="0"/>
          </a:p>
        </p:txBody>
      </p:sp>
      <p:sp>
        <p:nvSpPr>
          <p:cNvPr id="6" name="Text 3"/>
          <p:cNvSpPr/>
          <p:nvPr/>
        </p:nvSpPr>
        <p:spPr>
          <a:xfrm>
            <a:off x="1437918" y="1622465"/>
            <a:ext cx="11754564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As System Architect, you control the structural and legal framework of your salon. This module covers critical functions that only authorized owners should access.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918" y="2243495"/>
            <a:ext cx="2744272" cy="274427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37918" y="5147667"/>
            <a:ext cx="2750225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SARS &amp; CIPC Compliance</a:t>
            </a:r>
            <a:endParaRPr lang="en-US" sz="1650" dirty="0"/>
          </a:p>
        </p:txBody>
      </p:sp>
      <p:sp>
        <p:nvSpPr>
          <p:cNvPr id="9" name="Text 5"/>
          <p:cNvSpPr/>
          <p:nvPr/>
        </p:nvSpPr>
        <p:spPr>
          <a:xfrm>
            <a:off x="1437918" y="5490567"/>
            <a:ext cx="3811548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Configure VAT rates (default 15%), registration numbers, and salon identity in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 &gt; SARS Compliance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All details hard-code into Tax Invoice PDFs automatically.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67" y="2243495"/>
            <a:ext cx="2744272" cy="274427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409367" y="5147667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Master Backups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5409367" y="5490567"/>
            <a:ext cx="3811548" cy="9544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IsaacsPOS is local-first. Daily backups are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mandatory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Save .isaacdb files to USB or cloud via </a:t>
            </a:r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Admin &gt; Data &amp; Safety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. Restore 100% of data after hardware failure.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0815" y="2243495"/>
            <a:ext cx="2744272" cy="274427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380815" y="5147667"/>
            <a:ext cx="2129433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AI Marketing Hub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9380815" y="5490567"/>
            <a:ext cx="3811548" cy="1193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Gemini 3 AI to generate professional WhatsApp promotions. Build campaigns, generate copy, and broadcast to your database. Limit to once weekly to avoid spam blocks.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1437918" y="6827401"/>
            <a:ext cx="11754564" cy="847844"/>
          </a:xfrm>
          <a:prstGeom prst="roundRect">
            <a:avLst>
              <a:gd name="adj" fmla="val 18084"/>
            </a:avLst>
          </a:prstGeom>
          <a:solidFill>
            <a:srgbClr val="CCE6D1"/>
          </a:solidFill>
          <a:ln/>
        </p:spPr>
      </p:sp>
      <p:pic>
        <p:nvPicPr>
          <p:cNvPr id="17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8177" y="7058739"/>
            <a:ext cx="212884" cy="17025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991320" y="6997779"/>
            <a:ext cx="11030903" cy="477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Legal Notice: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ISAACS AND PARTNERS PTY(LTD) retains sole ownership of source code. Unauthorized system modification is a criminal offense. License tokens are machine-tied with 10-minute handshakes.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3981" y="1621869"/>
            <a:ext cx="6501289" cy="5781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1: Knowledge Check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133981" y="2426375"/>
            <a:ext cx="784883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Test your understanding of Owner/Admin responsibilities with these scenario-based questions.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133981" y="3133606"/>
            <a:ext cx="3848933" cy="2766893"/>
          </a:xfrm>
          <a:prstGeom prst="roundRect">
            <a:avLst>
              <a:gd name="adj" fmla="val 6018"/>
            </a:avLst>
          </a:prstGeom>
          <a:solidFill>
            <a:srgbClr val="FAFFFA"/>
          </a:solidFill>
          <a:ln w="22860">
            <a:solidFill>
              <a:srgbClr val="DFEEE2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341864" y="3341489"/>
            <a:ext cx="3093958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Scenario 1: Backup Failure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41864" y="3721060"/>
            <a:ext cx="3433167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computer crashes and you haven't backed up in 3 weeks. What data can be recovered?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41864" y="4617720"/>
            <a:ext cx="3433167" cy="1074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highlight>
                  <a:srgbClr val="F5A3A3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Answer: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Zero. IsaacsPOS is local-first and doesn't store your data remotely. This is why daily backups are mandatory.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10133767" y="3133606"/>
            <a:ext cx="3849052" cy="2766893"/>
          </a:xfrm>
          <a:prstGeom prst="roundRect">
            <a:avLst>
              <a:gd name="adj" fmla="val 6018"/>
            </a:avLst>
          </a:prstGeom>
          <a:solidFill>
            <a:srgbClr val="FAFFFA"/>
          </a:solidFill>
          <a:ln w="22860">
            <a:solidFill>
              <a:srgbClr val="CED9CE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0341650" y="3341489"/>
            <a:ext cx="3433286" cy="578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Scenario 2: License Token Error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10341650" y="4010144"/>
            <a:ext cx="343328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system displays "Invalid Token." What should you check first?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10341650" y="4638080"/>
            <a:ext cx="3433286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highlight>
                  <a:srgbClr val="F5A3A3"/>
                </a:highlight>
                <a:latin typeface="Nobile" pitchFamily="34" charset="0"/>
                <a:ea typeface="Nobile" pitchFamily="34" charset="-122"/>
                <a:cs typeface="Nobile" pitchFamily="34" charset="-120"/>
              </a:rPr>
              <a:t>Answer: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Internet connection. License handshakes occur every 10 minutes and require connectivity.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133981" y="6070283"/>
            <a:ext cx="7848838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Key Takeaway: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As Owner/Admin, you are responsible for system integrity, legal compliance, and disaster recovery. Never grant unauthorized access to admin functions.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94867" y="1196221"/>
            <a:ext cx="1475780" cy="270510"/>
          </a:xfrm>
          <a:prstGeom prst="roundRect">
            <a:avLst>
              <a:gd name="adj" fmla="val 42589"/>
            </a:avLst>
          </a:prstGeom>
          <a:solidFill>
            <a:srgbClr val="DDEEE0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90832" y="1267420"/>
            <a:ext cx="127992" cy="12799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82760" y="1244203"/>
            <a:ext cx="1091922" cy="174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MANAGER AUDIT</a:t>
            </a:r>
            <a:endParaRPr lang="en-US" sz="1000" dirty="0"/>
          </a:p>
        </p:txBody>
      </p:sp>
      <p:sp>
        <p:nvSpPr>
          <p:cNvPr id="5" name="Text 2"/>
          <p:cNvSpPr/>
          <p:nvPr/>
        </p:nvSpPr>
        <p:spPr>
          <a:xfrm>
            <a:off x="1794867" y="1511856"/>
            <a:ext cx="6700480" cy="500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2: Manager Audit Manual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794867" y="2181225"/>
            <a:ext cx="11040547" cy="436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Floor Managers are authorized overrides ensuring financial integrity and solving operational blockages. You hold final authority on price overrides and transaction voids.</a:t>
            </a:r>
            <a:endParaRPr lang="en-US" sz="12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67" y="2871549"/>
            <a:ext cx="7039689" cy="30356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268624" y="5331500"/>
            <a:ext cx="1597037" cy="199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Calculate Variance</a:t>
            </a:r>
            <a:endParaRPr lang="en-US" sz="1250" dirty="0"/>
          </a:p>
        </p:txBody>
      </p:sp>
      <p:sp>
        <p:nvSpPr>
          <p:cNvPr id="9" name="Text 5"/>
          <p:cNvSpPr/>
          <p:nvPr/>
        </p:nvSpPr>
        <p:spPr>
          <a:xfrm>
            <a:off x="2268624" y="4628804"/>
            <a:ext cx="1695300" cy="199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Enter Terminal Total</a:t>
            </a:r>
            <a:endParaRPr lang="en-US" sz="1250" dirty="0"/>
          </a:p>
        </p:txBody>
      </p:sp>
      <p:sp>
        <p:nvSpPr>
          <p:cNvPr id="10" name="Text 6"/>
          <p:cNvSpPr/>
          <p:nvPr/>
        </p:nvSpPr>
        <p:spPr>
          <a:xfrm>
            <a:off x="2268624" y="3933206"/>
            <a:ext cx="1637518" cy="199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Open POS Reconcile</a:t>
            </a:r>
            <a:endParaRPr lang="en-US" sz="1250" dirty="0"/>
          </a:p>
        </p:txBody>
      </p:sp>
      <p:sp>
        <p:nvSpPr>
          <p:cNvPr id="11" name="Text 7"/>
          <p:cNvSpPr/>
          <p:nvPr/>
        </p:nvSpPr>
        <p:spPr>
          <a:xfrm>
            <a:off x="2268624" y="3230509"/>
            <a:ext cx="1597037" cy="199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FFFFFF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Print Z-Report</a:t>
            </a:r>
            <a:endParaRPr lang="en-US" sz="1250" dirty="0"/>
          </a:p>
        </p:txBody>
      </p:sp>
      <p:sp>
        <p:nvSpPr>
          <p:cNvPr id="12" name="Text 8"/>
          <p:cNvSpPr/>
          <p:nvPr/>
        </p:nvSpPr>
        <p:spPr>
          <a:xfrm>
            <a:off x="1794867" y="6034088"/>
            <a:ext cx="7039689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The </a:t>
            </a:r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Z-Report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is your most critical daily task. Failure creates unaudited tax liabilities.</a:t>
            </a:r>
            <a:endParaRPr lang="en-US" sz="1250" dirty="0"/>
          </a:p>
        </p:txBody>
      </p:sp>
      <p:sp>
        <p:nvSpPr>
          <p:cNvPr id="13" name="Text 9"/>
          <p:cNvSpPr/>
          <p:nvPr/>
        </p:nvSpPr>
        <p:spPr>
          <a:xfrm>
            <a:off x="9232463" y="2907149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Financial Controls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9232463" y="3270052"/>
            <a:ext cx="3610451" cy="6547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reconciliation matches your Card Terminal total against POS records. Zero variance indicates perfect accuracy.</a:t>
            </a:r>
            <a:endParaRPr lang="en-US" sz="1250" dirty="0"/>
          </a:p>
        </p:txBody>
      </p:sp>
      <p:sp>
        <p:nvSpPr>
          <p:cNvPr id="15" name="Text 11"/>
          <p:cNvSpPr/>
          <p:nvPr/>
        </p:nvSpPr>
        <p:spPr>
          <a:xfrm>
            <a:off x="9232463" y="4037648"/>
            <a:ext cx="2000012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Override Authority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9232463" y="4400550"/>
            <a:ext cx="3610451" cy="1746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Void Sales: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Navigate Sales Journal, as the Manager 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Process Refunds: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Use "Refund to Wallet" to retain revenue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Manage Team: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Override access in Admin &gt; Professionals</a:t>
            </a:r>
            <a:endParaRPr lang="en-US" sz="1250" dirty="0"/>
          </a:p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Stock Adjustments: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Correct inventory discrepancies</a:t>
            </a:r>
            <a:endParaRPr lang="en-US" sz="1250" dirty="0"/>
          </a:p>
        </p:txBody>
      </p:sp>
      <p:sp>
        <p:nvSpPr>
          <p:cNvPr id="17" name="Shape 13"/>
          <p:cNvSpPr/>
          <p:nvPr/>
        </p:nvSpPr>
        <p:spPr>
          <a:xfrm>
            <a:off x="1794867" y="6363098"/>
            <a:ext cx="11040547" cy="552450"/>
          </a:xfrm>
          <a:prstGeom prst="roundRect">
            <a:avLst>
              <a:gd name="adj" fmla="val 26067"/>
            </a:avLst>
          </a:prstGeom>
          <a:solidFill>
            <a:srgbClr val="CCE6D1"/>
          </a:solidFill>
          <a:ln/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768" y="6575267"/>
            <a:ext cx="199906" cy="159901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2314575" y="6515855"/>
            <a:ext cx="10360938" cy="218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Critical Security:</a:t>
            </a:r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Never leave the POS unattended while logged in with Manager privileges. Your PIN is your digital signature.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02449" y="311825"/>
            <a:ext cx="1172528" cy="191929"/>
          </a:xfrm>
          <a:prstGeom prst="roundRect">
            <a:avLst>
              <a:gd name="adj" fmla="val 42546"/>
            </a:avLst>
          </a:prstGeom>
          <a:noFill/>
          <a:ln w="7620">
            <a:solidFill>
              <a:srgbClr val="438951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78054" y="362426"/>
            <a:ext cx="90726" cy="9072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614142" y="353378"/>
            <a:ext cx="885230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438951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STAFF OPERATIONS</a:t>
            </a:r>
            <a:endParaRPr lang="en-US" sz="700" dirty="0"/>
          </a:p>
        </p:txBody>
      </p:sp>
      <p:sp>
        <p:nvSpPr>
          <p:cNvPr id="5" name="Text 2"/>
          <p:cNvSpPr/>
          <p:nvPr/>
        </p:nvSpPr>
        <p:spPr>
          <a:xfrm>
            <a:off x="3402449" y="526375"/>
            <a:ext cx="50980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3: Staff Operational Manual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402449" y="965716"/>
            <a:ext cx="7825502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Stylists and Receptionists are the front line of client experience and data entry. This module covers your daily responsibilities and common scenarios.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3402449" y="2238494"/>
            <a:ext cx="7825502" cy="15240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8" name="Shape 5"/>
          <p:cNvSpPr/>
          <p:nvPr/>
        </p:nvSpPr>
        <p:spPr>
          <a:xfrm>
            <a:off x="5333286" y="1898392"/>
            <a:ext cx="15240" cy="34016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9" name="Shape 6"/>
          <p:cNvSpPr/>
          <p:nvPr/>
        </p:nvSpPr>
        <p:spPr>
          <a:xfrm>
            <a:off x="5213390" y="2110919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7"/>
          <p:cNvSpPr/>
          <p:nvPr/>
        </p:nvSpPr>
        <p:spPr>
          <a:xfrm>
            <a:off x="5255895" y="213211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4605338" y="1301591"/>
            <a:ext cx="1471493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Opening Procedures</a:t>
            </a:r>
            <a:endParaRPr lang="en-US" sz="1100" dirty="0"/>
          </a:p>
        </p:txBody>
      </p:sp>
      <p:sp>
        <p:nvSpPr>
          <p:cNvPr id="12" name="Text 9"/>
          <p:cNvSpPr/>
          <p:nvPr/>
        </p:nvSpPr>
        <p:spPr>
          <a:xfrm>
            <a:off x="3515797" y="1512689"/>
            <a:ext cx="365057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Verify internet connection, connect WhatsApp Service, check Service Queue, refresh Agenda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7307342" y="2238435"/>
            <a:ext cx="15240" cy="34016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4" name="Shape 11"/>
          <p:cNvSpPr/>
          <p:nvPr/>
        </p:nvSpPr>
        <p:spPr>
          <a:xfrm>
            <a:off x="7187446" y="2110919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7229951" y="213211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606302" y="2692122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During Shift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489853" y="2903220"/>
            <a:ext cx="3650575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Create Folios immediately, save color codes to Registry, offer WhatsApp receipts</a:t>
            </a:r>
            <a:endParaRPr lang="en-US" sz="850" dirty="0"/>
          </a:p>
        </p:txBody>
      </p:sp>
      <p:sp>
        <p:nvSpPr>
          <p:cNvPr id="18" name="Shape 15"/>
          <p:cNvSpPr/>
          <p:nvPr/>
        </p:nvSpPr>
        <p:spPr>
          <a:xfrm>
            <a:off x="9281517" y="1898392"/>
            <a:ext cx="15240" cy="340162"/>
          </a:xfrm>
          <a:prstGeom prst="roundRect">
            <a:avLst>
              <a:gd name="adj" fmla="val 669768"/>
            </a:avLst>
          </a:prstGeom>
          <a:solidFill>
            <a:srgbClr val="CED9CE"/>
          </a:solidFill>
          <a:ln/>
        </p:spPr>
      </p:sp>
      <p:sp>
        <p:nvSpPr>
          <p:cNvPr id="19" name="Shape 16"/>
          <p:cNvSpPr/>
          <p:nvPr/>
        </p:nvSpPr>
        <p:spPr>
          <a:xfrm>
            <a:off x="9161621" y="2110919"/>
            <a:ext cx="255151" cy="255151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0" name="Text 17"/>
          <p:cNvSpPr/>
          <p:nvPr/>
        </p:nvSpPr>
        <p:spPr>
          <a:xfrm>
            <a:off x="9204127" y="2132112"/>
            <a:ext cx="170021" cy="212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8580477" y="130159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Closing Tasks</a:t>
            </a:r>
            <a:endParaRPr lang="en-US" sz="1100" dirty="0"/>
          </a:p>
        </p:txBody>
      </p:sp>
      <p:sp>
        <p:nvSpPr>
          <p:cNvPr id="22" name="Text 19"/>
          <p:cNvSpPr/>
          <p:nvPr/>
        </p:nvSpPr>
        <p:spPr>
          <a:xfrm>
            <a:off x="7463909" y="1512689"/>
            <a:ext cx="3650694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Finalize pending sales, mark completed appointments, hand card slips to Manager</a:t>
            </a:r>
            <a:endParaRPr lang="en-US" sz="850" dirty="0"/>
          </a:p>
        </p:txBody>
      </p:sp>
      <p:pic>
        <p:nvPicPr>
          <p:cNvPr id="2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2449" y="3302794"/>
            <a:ext cx="4989671" cy="4989671"/>
          </a:xfrm>
          <a:prstGeom prst="rect">
            <a:avLst/>
          </a:prstGeom>
        </p:spPr>
      </p:pic>
      <p:sp>
        <p:nvSpPr>
          <p:cNvPr id="24" name="Text 20"/>
          <p:cNvSpPr/>
          <p:nvPr/>
        </p:nvSpPr>
        <p:spPr>
          <a:xfrm>
            <a:off x="8676442" y="4806910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Staff Permissions</a:t>
            </a:r>
            <a:endParaRPr lang="en-US" sz="1100" dirty="0"/>
          </a:p>
        </p:txBody>
      </p:sp>
      <p:sp>
        <p:nvSpPr>
          <p:cNvPr id="25" name="Text 21"/>
          <p:cNvSpPr/>
          <p:nvPr/>
        </p:nvSpPr>
        <p:spPr>
          <a:xfrm>
            <a:off x="8676442" y="5040749"/>
            <a:ext cx="255901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Stylists: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Access Agenda, view Color History, add to Folio, request Package Tokens</a:t>
            </a:r>
            <a:endParaRPr lang="en-US" sz="850" dirty="0"/>
          </a:p>
        </p:txBody>
      </p:sp>
      <p:sp>
        <p:nvSpPr>
          <p:cNvPr id="26" name="Text 22"/>
          <p:cNvSpPr/>
          <p:nvPr/>
        </p:nvSpPr>
        <p:spPr>
          <a:xfrm>
            <a:off x="8676442" y="5363885"/>
            <a:ext cx="255901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Reception: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Create Bookings, process Sales, manage Queue, update CRM</a:t>
            </a:r>
            <a:endParaRPr lang="en-US" sz="850" dirty="0"/>
          </a:p>
        </p:txBody>
      </p:sp>
      <p:sp>
        <p:nvSpPr>
          <p:cNvPr id="27" name="Text 23"/>
          <p:cNvSpPr/>
          <p:nvPr/>
        </p:nvSpPr>
        <p:spPr>
          <a:xfrm>
            <a:off x="8676442" y="5687020"/>
            <a:ext cx="2559010" cy="2721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b="1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Restrictions:</a:t>
            </a:r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Staff cannot void sales, delete products, or access system-wide tax settings</a:t>
            </a:r>
            <a:endParaRPr lang="en-US" sz="850" dirty="0"/>
          </a:p>
        </p:txBody>
      </p:sp>
      <p:sp>
        <p:nvSpPr>
          <p:cNvPr id="28" name="Text 24"/>
          <p:cNvSpPr/>
          <p:nvPr/>
        </p:nvSpPr>
        <p:spPr>
          <a:xfrm>
            <a:off x="8676442" y="601587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CRM Best Practice</a:t>
            </a:r>
            <a:endParaRPr lang="en-US" sz="1100" dirty="0"/>
          </a:p>
        </p:txBody>
      </p:sp>
      <p:sp>
        <p:nvSpPr>
          <p:cNvPr id="29" name="Text 25"/>
          <p:cNvSpPr/>
          <p:nvPr/>
        </p:nvSpPr>
        <p:spPr>
          <a:xfrm>
            <a:off x="8676442" y="6249710"/>
            <a:ext cx="255901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Never guess color formulas. Use the Palette icon to see exact previous mixes. Save NEW records when changing formulas—never overwrite.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5329" y="1014293"/>
            <a:ext cx="12082939" cy="6477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4: Complete A-to-Z Feature Dictionary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5329" y="2040731"/>
            <a:ext cx="13179743" cy="317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Your comprehensive reference guide to every IsaacsPOS V2.1 function, from Activation to Zero-Touch Receipts.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25329" y="2571036"/>
            <a:ext cx="4266962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5" name="Text 3"/>
          <p:cNvSpPr/>
          <p:nvPr/>
        </p:nvSpPr>
        <p:spPr>
          <a:xfrm>
            <a:off x="932498" y="277820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Digital Wallet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932498" y="3215640"/>
            <a:ext cx="3852624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Virtual bank account storing client change and pre-paid funds, keeping revenue in-house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5181600" y="2571036"/>
            <a:ext cx="4267081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8" name="Text 6"/>
          <p:cNvSpPr/>
          <p:nvPr/>
        </p:nvSpPr>
        <p:spPr>
          <a:xfrm>
            <a:off x="5388769" y="2778204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Folio System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5388769" y="3215640"/>
            <a:ext cx="385274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Real-time shopping cart tracking items, stylists, and taxes before finalization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9637990" y="2571036"/>
            <a:ext cx="4267081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11" name="Text 9"/>
          <p:cNvSpPr/>
          <p:nvPr/>
        </p:nvSpPr>
        <p:spPr>
          <a:xfrm>
            <a:off x="9845159" y="2778204"/>
            <a:ext cx="278237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Package Redemption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9845159" y="3215640"/>
            <a:ext cx="385274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Secure 6-digit token system for pre-paid services with R0.00 checkout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25329" y="4564023"/>
            <a:ext cx="4266962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932498" y="477119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Loyalty Engine</a:t>
            </a:r>
            <a:endParaRPr lang="en-US" sz="2000" dirty="0"/>
          </a:p>
        </p:txBody>
      </p:sp>
      <p:sp>
        <p:nvSpPr>
          <p:cNvPr id="15" name="Text 13"/>
          <p:cNvSpPr/>
          <p:nvPr/>
        </p:nvSpPr>
        <p:spPr>
          <a:xfrm>
            <a:off x="932498" y="5208627"/>
            <a:ext cx="3852624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Automatic point calculation (R200 = 1 point) excluding package redemptions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181600" y="4564023"/>
            <a:ext cx="4267081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17" name="Text 15"/>
          <p:cNvSpPr/>
          <p:nvPr/>
        </p:nvSpPr>
        <p:spPr>
          <a:xfrm>
            <a:off x="5388769" y="477119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Offline Mode</a:t>
            </a:r>
            <a:endParaRPr lang="en-US" sz="2000" dirty="0"/>
          </a:p>
        </p:txBody>
      </p:sp>
      <p:sp>
        <p:nvSpPr>
          <p:cNvPr id="18" name="Text 16"/>
          <p:cNvSpPr/>
          <p:nvPr/>
        </p:nvSpPr>
        <p:spPr>
          <a:xfrm>
            <a:off x="5388769" y="5208627"/>
            <a:ext cx="385274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Cached license allows sales and CRM access during internet outages with auto-sync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637990" y="4564023"/>
            <a:ext cx="4267081" cy="1803678"/>
          </a:xfrm>
          <a:prstGeom prst="roundRect">
            <a:avLst>
              <a:gd name="adj" fmla="val 10342"/>
            </a:avLst>
          </a:prstGeom>
          <a:solidFill>
            <a:srgbClr val="E8F3E8"/>
          </a:solidFill>
          <a:ln/>
        </p:spPr>
      </p:sp>
      <p:sp>
        <p:nvSpPr>
          <p:cNvPr id="20" name="Text 18"/>
          <p:cNvSpPr/>
          <p:nvPr/>
        </p:nvSpPr>
        <p:spPr>
          <a:xfrm>
            <a:off x="9845159" y="4771192"/>
            <a:ext cx="2590562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Reconciliation</a:t>
            </a:r>
            <a:endParaRPr lang="en-US" sz="2000" dirty="0"/>
          </a:p>
        </p:txBody>
      </p:sp>
      <p:sp>
        <p:nvSpPr>
          <p:cNvPr id="21" name="Text 19"/>
          <p:cNvSpPr/>
          <p:nvPr/>
        </p:nvSpPr>
        <p:spPr>
          <a:xfrm>
            <a:off x="9845159" y="5208627"/>
            <a:ext cx="3852743" cy="951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End-of-day audit comparing POS totals against physical terminal Z-Report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5329" y="6580703"/>
            <a:ext cx="13179743" cy="634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Access the full alphabetical dictionary for detailed explanations of Birthday Automation, Hub Sync, Kiosk Terminal, Manager Override, Service Queue, WhatsApp Automation, and 20+ additional features.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6985" y="979646"/>
            <a:ext cx="5808821" cy="517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Summary &amp; Key Takeaways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1596985" y="1739741"/>
            <a:ext cx="11436429" cy="45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You've completed all four training modules covering Owner/Admin controls, Manager audit procedures, Staff operations, and the complete feature dictionary.</a:t>
            </a:r>
            <a:endParaRPr lang="en-US" sz="1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6985" y="2334816"/>
            <a:ext cx="5718215" cy="66294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62720" y="3118842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1: Admin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762720" y="3450431"/>
            <a:ext cx="5386745" cy="45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SARS compliance, master backups, AI marketing, license management</a:t>
            </a:r>
            <a:endParaRPr lang="en-US" sz="13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34816"/>
            <a:ext cx="5718215" cy="6629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80935" y="3118842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2: Manager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7480935" y="3450431"/>
            <a:ext cx="5386745" cy="45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Daily Z-Reports, override authority, variance resolution, security protocols</a:t>
            </a:r>
            <a:endParaRPr lang="en-US" sz="13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985" y="4075033"/>
            <a:ext cx="5718215" cy="66294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62720" y="4859060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3: Staff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762720" y="5190649"/>
            <a:ext cx="5386745" cy="4588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Opening/closing SOPs, client experience, CRM management, folio tracking</a:t>
            </a:r>
            <a:endParaRPr lang="en-US" sz="13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075033"/>
            <a:ext cx="5718215" cy="6629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480935" y="4859060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Module 4: Features</a:t>
            </a:r>
            <a:endParaRPr lang="en-US" sz="1600" dirty="0"/>
          </a:p>
        </p:txBody>
      </p:sp>
      <p:sp>
        <p:nvSpPr>
          <p:cNvPr id="15" name="Text 9"/>
          <p:cNvSpPr/>
          <p:nvPr/>
        </p:nvSpPr>
        <p:spPr>
          <a:xfrm>
            <a:off x="7480935" y="5190649"/>
            <a:ext cx="5386745" cy="229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A-to-Z reference guide for every system function and capability</a:t>
            </a:r>
            <a:endParaRPr lang="en-US" sz="1300" dirty="0"/>
          </a:p>
        </p:txBody>
      </p:sp>
      <p:sp>
        <p:nvSpPr>
          <p:cNvPr id="16" name="Text 10"/>
          <p:cNvSpPr/>
          <p:nvPr/>
        </p:nvSpPr>
        <p:spPr>
          <a:xfrm>
            <a:off x="1596985" y="6072545"/>
            <a:ext cx="23385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How Modules Connect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596985" y="6452592"/>
            <a:ext cx="5516047" cy="68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Each role builds on the others: Owners set compliance frameworks, Managers ensure daily accuracy, and Staff deliver seamless client experiences. Together, they create a secure, efficient salon operation.</a:t>
            </a:r>
            <a:endParaRPr lang="en-US" sz="1300" dirty="0"/>
          </a:p>
        </p:txBody>
      </p:sp>
      <p:sp>
        <p:nvSpPr>
          <p:cNvPr id="18" name="Shape 12"/>
          <p:cNvSpPr/>
          <p:nvPr/>
        </p:nvSpPr>
        <p:spPr>
          <a:xfrm>
            <a:off x="7405688" y="5951458"/>
            <a:ext cx="5754648" cy="1298377"/>
          </a:xfrm>
          <a:prstGeom prst="roundRect">
            <a:avLst>
              <a:gd name="adj" fmla="val 18383"/>
            </a:avLst>
          </a:prstGeom>
          <a:solidFill>
            <a:srgbClr val="F5A3A3"/>
          </a:solidFill>
          <a:ln/>
        </p:spPr>
      </p:sp>
      <p:sp>
        <p:nvSpPr>
          <p:cNvPr id="19" name="Text 13"/>
          <p:cNvSpPr/>
          <p:nvPr/>
        </p:nvSpPr>
        <p:spPr>
          <a:xfrm>
            <a:off x="7571423" y="6072545"/>
            <a:ext cx="2071807" cy="258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Apply Immediately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7571423" y="6452592"/>
            <a:ext cx="5423178" cy="6883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Don't wait to implement your learning. Start with your role-specific checklist today and refer to the A-to-Z guide whenever questions arise.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2026-02-05T10:39:27Z</dcterms:created>
  <dcterms:modified xsi:type="dcterms:W3CDTF">2026-02-05T10:39:27Z</dcterms:modified>
</cp:coreProperties>
</file>